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1" r:id="rId5"/>
    <p:sldId id="292" r:id="rId6"/>
    <p:sldId id="293" r:id="rId7"/>
    <p:sldId id="294" r:id="rId8"/>
    <p:sldId id="295" r:id="rId9"/>
    <p:sldId id="296" r:id="rId10"/>
    <p:sldId id="297" r:id="rId11"/>
    <p:sldId id="300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8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orient="horz" pos="888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7368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orient="horz" pos="1440" userDrawn="1">
          <p15:clr>
            <a:srgbClr val="A4A3A4"/>
          </p15:clr>
        </p15:guide>
        <p15:guide id="10" pos="2328" userDrawn="1">
          <p15:clr>
            <a:srgbClr val="A4A3A4"/>
          </p15:clr>
        </p15:guide>
        <p15:guide id="11" pos="5760" userDrawn="1">
          <p15:clr>
            <a:srgbClr val="A4A3A4"/>
          </p15:clr>
        </p15:guide>
        <p15:guide id="12" pos="1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9AA"/>
    <a:srgbClr val="FB9AAA"/>
    <a:srgbClr val="323232"/>
    <a:srgbClr val="D4636B"/>
    <a:srgbClr val="E4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21" autoAdjust="0"/>
  </p:normalViewPr>
  <p:slideViewPr>
    <p:cSldViewPr snapToGrid="0" showGuides="1">
      <p:cViewPr varScale="1">
        <p:scale>
          <a:sx n="61" d="100"/>
          <a:sy n="61" d="100"/>
        </p:scale>
        <p:origin x="1098" y="354"/>
      </p:cViewPr>
      <p:guideLst>
        <p:guide orient="horz" pos="1224"/>
        <p:guide pos="3840"/>
        <p:guide orient="horz" pos="2328"/>
        <p:guide orient="horz" pos="3792"/>
        <p:guide orient="horz" pos="888"/>
        <p:guide pos="288"/>
        <p:guide pos="7368"/>
        <p:guide orient="horz" pos="2976"/>
        <p:guide orient="horz" pos="1440"/>
        <p:guide pos="2328"/>
        <p:guide pos="5760"/>
        <p:guide pos="1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5" d="100"/>
        <a:sy n="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 lIns="182880" tIns="182880" rIns="182880" bIns="182880"/>
        <a:lstStyle/>
        <a:p>
          <a:pPr marL="0" rtl="0">
            <a:buNone/>
          </a:pP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pPr marL="0" algn="ctr" rtl="0"/>
          <a:r>
            <a:rPr lang="en-US" sz="2400" b="1" kern="1200">
              <a:solidFill>
                <a:schemeClr val="bg1"/>
              </a:solidFill>
              <a:latin typeface="Bodoni MT Condensed" panose="02070606080606020203" pitchFamily="18" charset="77"/>
              <a:ea typeface="+mn-ea"/>
              <a:cs typeface="+mn-cs"/>
            </a:rPr>
            <a:t>16 KALI PERTEMUAN</a:t>
          </a:r>
          <a:endParaRPr lang="en-US" sz="2400" b="1" kern="1200" dirty="0">
            <a:solidFill>
              <a:schemeClr val="bg1"/>
            </a:solidFill>
            <a:latin typeface="Bodoni MT Condensed" panose="02070606080606020203" pitchFamily="18" charset="77"/>
            <a:ea typeface="+mn-ea"/>
            <a:cs typeface="+mn-cs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/>
          <a:r>
            <a:rPr lang="en-US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1-7 TATAP MUKA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/>
          <a:r>
            <a:rPr lang="en-ID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Tiap mahasiswa wajib memantau sistem perkuliahan di Siskamaya untuk updating informasi
Khusus tugas diupload di dua platform Grup WA dan Siskamaya
081314667263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pPr marL="0"/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SAP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rtl="0"/>
          <a:r>
            <a:rPr lang="en-ID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5. Teori Kritis &amp; Isu Kontemporer (Studi Budaya)
6. Teori Kritis Feminisme
7. Review Materi
8. Ujian Tengah Semester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pPr marL="0"/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SAP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pPr marL="0"/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SAP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C489EBB0-FE30-4157-B69F-548B5D7C707C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/>
          <a:r>
            <a:rPr lang="en-US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8 UTS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61950038-0361-4D51-9D11-82068C69A2A9}" type="parTrans" cxnId="{77C5A9BD-5A67-4DF8-938A-537E22CB0333}">
      <dgm:prSet/>
      <dgm:spPr/>
      <dgm:t>
        <a:bodyPr/>
        <a:lstStyle/>
        <a:p>
          <a:endParaRPr lang="en-ID"/>
        </a:p>
      </dgm:t>
    </dgm:pt>
    <dgm:pt modelId="{C3F34B60-A7FC-42F7-84B6-D01386D9E248}" type="sibTrans" cxnId="{77C5A9BD-5A67-4DF8-938A-537E22CB0333}">
      <dgm:prSet/>
      <dgm:spPr/>
      <dgm:t>
        <a:bodyPr/>
        <a:lstStyle/>
        <a:p>
          <a:endParaRPr lang="en-ID"/>
        </a:p>
      </dgm:t>
    </dgm:pt>
    <dgm:pt modelId="{A4AB723E-6911-4780-9953-9C781B7473F5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/>
          <a:r>
            <a:rPr lang="en-US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9-15 TATAP MUKA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497094E3-F1C7-4415-A312-3E2ACE5496B4}" type="parTrans" cxnId="{9949F77F-9B0B-4AB6-8F8B-2225860015E3}">
      <dgm:prSet/>
      <dgm:spPr/>
      <dgm:t>
        <a:bodyPr/>
        <a:lstStyle/>
        <a:p>
          <a:endParaRPr lang="en-ID"/>
        </a:p>
      </dgm:t>
    </dgm:pt>
    <dgm:pt modelId="{EA916FED-2ABA-4600-8048-453D49CD618F}" type="sibTrans" cxnId="{9949F77F-9B0B-4AB6-8F8B-2225860015E3}">
      <dgm:prSet/>
      <dgm:spPr/>
      <dgm:t>
        <a:bodyPr/>
        <a:lstStyle/>
        <a:p>
          <a:endParaRPr lang="en-ID"/>
        </a:p>
      </dgm:t>
    </dgm:pt>
    <dgm:pt modelId="{3548A0A5-7B09-445C-BFAF-4DBEFDB8C4F5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/>
          <a:r>
            <a:rPr lang="en-US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16 UAS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767A2A99-E8CC-4C4E-85EB-3DDF5C41EBBF}" type="parTrans" cxnId="{A25EFF72-2EB7-43FD-8D5A-81855F944FB5}">
      <dgm:prSet/>
      <dgm:spPr/>
      <dgm:t>
        <a:bodyPr/>
        <a:lstStyle/>
        <a:p>
          <a:endParaRPr lang="en-ID"/>
        </a:p>
      </dgm:t>
    </dgm:pt>
    <dgm:pt modelId="{59A02B58-2659-4A63-8E67-198B402B5DBF}" type="sibTrans" cxnId="{A25EFF72-2EB7-43FD-8D5A-81855F944FB5}">
      <dgm:prSet/>
      <dgm:spPr/>
      <dgm:t>
        <a:bodyPr/>
        <a:lstStyle/>
        <a:p>
          <a:endParaRPr lang="en-ID"/>
        </a:p>
      </dgm:t>
    </dgm:pt>
    <dgm:pt modelId="{B1AFA1AF-0FF8-45B3-A6D0-0E255A2F637D}">
      <dgm:prSet phldr="0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pPr marL="0"/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ATTENTION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/>
          <a:r>
            <a:rPr lang="en-ID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1. Perkenalan, penjelasan dan kontrak perkuliahan
2. Pengantar Media massa &amp; Isu Kontemporer
3. Grup media di Indonesia
4. Teori Kritis &amp; Isu Kontemporer (Studi Media)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246C87A6-A059-46ED-8907-3097857B5FB1}">
      <dgm:prSet custT="1"/>
      <dgm:spPr/>
      <dgm:t>
        <a:bodyPr/>
        <a:lstStyle/>
        <a:p>
          <a:pPr marL="0" rtl="0">
            <a:buNone/>
          </a:pPr>
          <a:endParaRPr lang="en-ID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166220AF-9B28-4335-83E0-B3BDC834FDFA}" type="parTrans" cxnId="{7FA7C0D7-2ABE-4212-A5DD-C2F69BE8AFAE}">
      <dgm:prSet/>
      <dgm:spPr/>
      <dgm:t>
        <a:bodyPr/>
        <a:lstStyle/>
        <a:p>
          <a:endParaRPr lang="en-ID"/>
        </a:p>
      </dgm:t>
    </dgm:pt>
    <dgm:pt modelId="{71A2C5B3-ED6E-4BA0-9815-8DA73EE64F1B}" type="sibTrans" cxnId="{7FA7C0D7-2ABE-4212-A5DD-C2F69BE8AFAE}">
      <dgm:prSet/>
      <dgm:spPr/>
      <dgm:t>
        <a:bodyPr/>
        <a:lstStyle/>
        <a:p>
          <a:endParaRPr lang="en-ID"/>
        </a:p>
      </dgm:t>
    </dgm:pt>
    <dgm:pt modelId="{B6A6E3B0-66B2-4FF1-8A1E-8EEC53C92468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 lIns="182880" tIns="182880" rIns="182880" bIns="182880"/>
        <a:lstStyle/>
        <a:p>
          <a:pPr marL="0" rtl="0">
            <a:buNone/>
          </a:pPr>
          <a:r>
            <a:rPr lang="en-ID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11. Isu Kontemporer Bidang Media
12. Isu Kontemporer Marcomm
13. Diskusi Isu Kontemporer
14. Diskusi Isu Kontemporer
15. Review Materi
16. UAS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FD2227AE-816E-4FF5-8FA8-FDEFB1E61E2D}" type="parTrans" cxnId="{2F6C66B7-F978-4084-85A7-A8113E7E97E9}">
      <dgm:prSet/>
      <dgm:spPr/>
      <dgm:t>
        <a:bodyPr/>
        <a:lstStyle/>
        <a:p>
          <a:endParaRPr lang="en-ID"/>
        </a:p>
      </dgm:t>
    </dgm:pt>
    <dgm:pt modelId="{EF27F65F-22E8-474D-81BB-8A9A847AB29E}" type="sibTrans" cxnId="{2F6C66B7-F978-4084-85A7-A8113E7E97E9}">
      <dgm:prSet/>
      <dgm:spPr/>
      <dgm:t>
        <a:bodyPr/>
        <a:lstStyle/>
        <a:p>
          <a:endParaRPr lang="en-ID"/>
        </a:p>
      </dgm:t>
    </dgm:pt>
    <dgm:pt modelId="{2E24F54D-0F1F-4D55-9FA1-2EFB07EB3DD3}">
      <dgm:prSet phldr="0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rtl="0"/>
          <a:r>
            <a:rPr lang="en-ID" sz="14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9. Teori Kritis Multikultural
10. Isu Kontemporer PR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D70A66D3-6CD7-417F-B2C9-7BCA291DDD32}" type="parTrans" cxnId="{C56846EA-6D66-4014-9F15-68A6D2BF570C}">
      <dgm:prSet/>
      <dgm:spPr/>
      <dgm:t>
        <a:bodyPr/>
        <a:lstStyle/>
        <a:p>
          <a:endParaRPr lang="en-ID"/>
        </a:p>
      </dgm:t>
    </dgm:pt>
    <dgm:pt modelId="{56A87EF3-4260-4A55-B914-DA42AB354C21}" type="sibTrans" cxnId="{C56846EA-6D66-4014-9F15-68A6D2BF570C}">
      <dgm:prSet/>
      <dgm:spPr/>
      <dgm:t>
        <a:bodyPr/>
        <a:lstStyle/>
        <a:p>
          <a:endParaRPr lang="en-ID"/>
        </a:p>
      </dgm:t>
    </dgm:pt>
    <dgm:pt modelId="{52856E54-9B3D-4066-B566-F373FF76E0C4}">
      <dgm:prSet custT="1"/>
      <dgm:spPr/>
      <dgm:t>
        <a:bodyPr/>
        <a:lstStyle/>
        <a:p>
          <a:pPr marL="0" rtl="0"/>
          <a:endParaRPr lang="en-ID" sz="14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gm:t>
    </dgm:pt>
    <dgm:pt modelId="{325A2EE0-FD4E-4E8C-AE34-83741789F213}" type="parTrans" cxnId="{24D8DD93-D5F9-43FF-A685-BF31C44E0189}">
      <dgm:prSet/>
      <dgm:spPr/>
      <dgm:t>
        <a:bodyPr/>
        <a:lstStyle/>
        <a:p>
          <a:endParaRPr lang="en-ID"/>
        </a:p>
      </dgm:t>
    </dgm:pt>
    <dgm:pt modelId="{1EC35F84-FEF1-4C2C-9043-65A34130FFED}" type="sibTrans" cxnId="{24D8DD93-D5F9-43FF-A685-BF31C44E0189}">
      <dgm:prSet/>
      <dgm:spPr/>
      <dgm:t>
        <a:bodyPr/>
        <a:lstStyle/>
        <a:p>
          <a:endParaRPr lang="en-ID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Y="-24176" custLinFactNeighborY="-100000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33392" custLinFactNeighborX="-774" custLinFactNeighborY="-12873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Y="-24176" custLinFactNeighborY="-100000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24341" custLinFactNeighborX="0" custLinFactNeighborY="-15011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Y="-43430" custLinFactNeighborX="-470" custLinFactNeighborY="-100000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09340" custLinFactNeighborX="-470" custLinFactNeighborY="-2437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Y="-24176" custLinFactNeighborY="-100000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4883" custLinFactNeighborX="-775" custLinFactNeighborY="-86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Y="-24176" custLinFactNeighborY="-100000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57772" custLinFactNeighborY="5238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AAEF1E1A-8B90-4CA5-A28A-2A26C55A7982}" type="presOf" srcId="{2E24F54D-0F1F-4D55-9FA1-2EFB07EB3DD3}" destId="{C42A8BDE-B838-475D-AFDE-17B60D744AB6}" srcOrd="0" destOrd="1" presId="urn:microsoft.com/office/officeart/2016/7/layout/HorizontalAction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F2CCCB45-1AE0-4989-B33C-C3EB242DDCCB}" type="presOf" srcId="{B6A6E3B0-66B2-4FF1-8A1E-8EEC53C92468}" destId="{C8429E68-36DD-4F6A-A2F4-7CCDADCEFAD1}" srcOrd="0" destOrd="1" presId="urn:microsoft.com/office/officeart/2016/7/layout/HorizontalActionList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A25EFF72-2EB7-43FD-8D5A-81855F944FB5}" srcId="{73D947E0-108F-4D20-A71E-3CF329F97212}" destId="{3548A0A5-7B09-445C-BFAF-4DBEFDB8C4F5}" srcOrd="3" destOrd="0" parTransId="{767A2A99-E8CC-4C4E-85EB-3DDF5C41EBBF}" sibTransId="{59A02B58-2659-4A63-8E67-198B402B5DBF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9949F77F-9B0B-4AB6-8F8B-2225860015E3}" srcId="{73D947E0-108F-4D20-A71E-3CF329F97212}" destId="{A4AB723E-6911-4780-9953-9C781B7473F5}" srcOrd="2" destOrd="0" parTransId="{497094E3-F1C7-4415-A312-3E2ACE5496B4}" sibTransId="{EA916FED-2ABA-4600-8048-453D49CD618F}"/>
    <dgm:cxn modelId="{61EF828A-BBB8-4235-9220-D8FB1BA1FDAE}" type="presOf" srcId="{C489EBB0-FE30-4157-B69F-548B5D7C707C}" destId="{22359DD7-1BFB-4900-BAE6-6084F2F57988}" srcOrd="0" destOrd="1" presId="urn:microsoft.com/office/officeart/2016/7/layout/HorizontalActionList"/>
    <dgm:cxn modelId="{24D8DD93-D5F9-43FF-A685-BF31C44E0189}" srcId="{4F85505A-81B6-4FDA-A144-900B71DAD946}" destId="{52856E54-9B3D-4066-B566-F373FF76E0C4}" srcOrd="2" destOrd="0" parTransId="{325A2EE0-FD4E-4E8C-AE34-83741789F213}" sibTransId="{1EC35F84-FEF1-4C2C-9043-65A34130FFED}"/>
    <dgm:cxn modelId="{CFDADCA5-CAD6-4358-934B-71C8B270E926}" type="presOf" srcId="{52856E54-9B3D-4066-B566-F373FF76E0C4}" destId="{C42A8BDE-B838-475D-AFDE-17B60D744AB6}" srcOrd="0" destOrd="2" presId="urn:microsoft.com/office/officeart/2016/7/layout/HorizontalActionList"/>
    <dgm:cxn modelId="{8486B7AC-7BAF-4E73-ABFC-A9FFC864FB6B}" type="presOf" srcId="{246C87A6-A059-46ED-8907-3097857B5FB1}" destId="{C8429E68-36DD-4F6A-A2F4-7CCDADCEFAD1}" srcOrd="0" destOrd="2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2F6C66B7-F978-4084-85A7-A8113E7E97E9}" srcId="{A2322D3A-7AC2-4C5C-9D7E-EAB2313D47D4}" destId="{B6A6E3B0-66B2-4FF1-8A1E-8EEC53C92468}" srcOrd="1" destOrd="0" parTransId="{FD2227AE-816E-4FF5-8FA8-FDEFB1E61E2D}" sibTransId="{EF27F65F-22E8-474D-81BB-8A9A847AB29E}"/>
    <dgm:cxn modelId="{77C5A9BD-5A67-4DF8-938A-537E22CB0333}" srcId="{73D947E0-108F-4D20-A71E-3CF329F97212}" destId="{C489EBB0-FE30-4157-B69F-548B5D7C707C}" srcOrd="1" destOrd="0" parTransId="{61950038-0361-4D51-9D11-82068C69A2A9}" sibTransId="{C3F34B60-A7FC-42F7-84B6-D01386D9E248}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7FA7C0D7-2ABE-4212-A5DD-C2F69BE8AFAE}" srcId="{A2322D3A-7AC2-4C5C-9D7E-EAB2313D47D4}" destId="{246C87A6-A059-46ED-8907-3097857B5FB1}" srcOrd="2" destOrd="0" parTransId="{166220AF-9B28-4335-83E0-B3BDC834FDFA}" sibTransId="{71A2C5B3-ED6E-4BA0-9815-8DA73EE64F1B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992A39E4-5623-4321-BF3B-C0EDEEB7384A}" type="presOf" srcId="{A4AB723E-6911-4780-9953-9C781B7473F5}" destId="{22359DD7-1BFB-4900-BAE6-6084F2F57988}" srcOrd="0" destOrd="2" presId="urn:microsoft.com/office/officeart/2016/7/layout/HorizontalActionList"/>
    <dgm:cxn modelId="{C56846EA-6D66-4014-9F15-68A6D2BF570C}" srcId="{4F85505A-81B6-4FDA-A144-900B71DAD946}" destId="{2E24F54D-0F1F-4D55-9FA1-2EFB07EB3DD3}" srcOrd="1" destOrd="0" parTransId="{D70A66D3-6CD7-417F-B2C9-7BCA291DDD32}" sibTransId="{56A87EF3-4260-4A55-B914-DA42AB354C21}"/>
    <dgm:cxn modelId="{607282FE-4E6B-4ED7-B0D1-D069D2551DE4}" type="presOf" srcId="{3548A0A5-7B09-445C-BFAF-4DBEFDB8C4F5}" destId="{22359DD7-1BFB-4900-BAE6-6084F2F57988}" srcOrd="0" destOrd="3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5218" y="52702"/>
          <a:ext cx="1966668" cy="5900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11" tIns="155411" rIns="155411" bIns="155411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Bodoni MT Condensed" panose="02070606080606020203" pitchFamily="18" charset="77"/>
              <a:ea typeface="+mn-ea"/>
              <a:cs typeface="+mn-cs"/>
            </a:rPr>
            <a:t>16 KALI PERTEMUAN</a:t>
          </a:r>
          <a:endParaRPr lang="en-US" sz="2400" b="1" kern="1200" dirty="0">
            <a:solidFill>
              <a:schemeClr val="bg1"/>
            </a:solidFill>
            <a:latin typeface="Bodoni MT Condensed" panose="02070606080606020203" pitchFamily="18" charset="77"/>
            <a:ea typeface="+mn-ea"/>
            <a:cs typeface="+mn-cs"/>
          </a:endParaRPr>
        </a:p>
      </dsp:txBody>
      <dsp:txXfrm>
        <a:off x="15218" y="52702"/>
        <a:ext cx="1966668" cy="590000"/>
      </dsp:txXfrm>
    </dsp:sp>
    <dsp:sp modelId="{22359DD7-1BFB-4900-BAE6-6084F2F57988}">
      <dsp:nvSpPr>
        <dsp:cNvPr id="0" name=""/>
        <dsp:cNvSpPr/>
      </dsp:nvSpPr>
      <dsp:spPr>
        <a:xfrm>
          <a:off x="0" y="678672"/>
          <a:ext cx="1966668" cy="31428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63" tIns="194263" rIns="194263" bIns="194263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1-7 TATAP MUKA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8 UTS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9-15 TATAP MUKA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PERTEMUAN 16 UAS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sp:txBody>
      <dsp:txXfrm>
        <a:off x="0" y="678672"/>
        <a:ext cx="1966668" cy="3142825"/>
      </dsp:txXfrm>
    </dsp:sp>
    <dsp:sp modelId="{C4F84DEA-2002-4D32-8E80-70EEE05E345A}">
      <dsp:nvSpPr>
        <dsp:cNvPr id="0" name=""/>
        <dsp:cNvSpPr/>
      </dsp:nvSpPr>
      <dsp:spPr>
        <a:xfrm>
          <a:off x="2089676" y="66347"/>
          <a:ext cx="1966668" cy="5900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11" tIns="155411" rIns="155411" bIns="1554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ATTENTION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sp:txBody>
      <dsp:txXfrm>
        <a:off x="2089676" y="66347"/>
        <a:ext cx="1966668" cy="590000"/>
      </dsp:txXfrm>
    </dsp:sp>
    <dsp:sp modelId="{4FEB85EB-D046-4CDB-8A62-BBCE260C4490}">
      <dsp:nvSpPr>
        <dsp:cNvPr id="0" name=""/>
        <dsp:cNvSpPr/>
      </dsp:nvSpPr>
      <dsp:spPr>
        <a:xfrm>
          <a:off x="2089676" y="650078"/>
          <a:ext cx="1966668" cy="308824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63" tIns="194263" rIns="194263" bIns="194263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Tiap mahasiswa wajib memantau sistem perkuliahan di Siskamaya untuk updating informasi
Khusus tugas diupload di dua platform Grup WA dan Siskamaya
081314667263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sp:txBody>
      <dsp:txXfrm>
        <a:off x="2089676" y="650078"/>
        <a:ext cx="1966668" cy="3088245"/>
      </dsp:txXfrm>
    </dsp:sp>
    <dsp:sp modelId="{49B7F8FA-D256-41EF-9327-52A3551D9A60}">
      <dsp:nvSpPr>
        <dsp:cNvPr id="0" name=""/>
        <dsp:cNvSpPr/>
      </dsp:nvSpPr>
      <dsp:spPr>
        <a:xfrm>
          <a:off x="4154890" y="41611"/>
          <a:ext cx="1966668" cy="5900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11" tIns="155411" rIns="155411" bIns="1554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SAP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sp:txBody>
      <dsp:txXfrm>
        <a:off x="4154890" y="41611"/>
        <a:ext cx="1966668" cy="590000"/>
      </dsp:txXfrm>
    </dsp:sp>
    <dsp:sp modelId="{6B5FE59C-B471-448A-AA7A-B526DCC4D4CA}">
      <dsp:nvSpPr>
        <dsp:cNvPr id="0" name=""/>
        <dsp:cNvSpPr/>
      </dsp:nvSpPr>
      <dsp:spPr>
        <a:xfrm>
          <a:off x="4154890" y="680398"/>
          <a:ext cx="1966668" cy="27327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63" tIns="194263" rIns="194263" bIns="194263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1. Perkenalan, penjelasan dan kontrak perkuliahan
2. Pengantar Media massa &amp; Isu Kontemporer
3. Grup media di Indonesia
4. Teori Kritis &amp; Isu Kontemporer (Studi Media)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sp:txBody>
      <dsp:txXfrm>
        <a:off x="4154890" y="680398"/>
        <a:ext cx="1966668" cy="2732797"/>
      </dsp:txXfrm>
    </dsp:sp>
    <dsp:sp modelId="{4132ECB1-6BEF-4935-AFA3-B2EAA48FDE7E}">
      <dsp:nvSpPr>
        <dsp:cNvPr id="0" name=""/>
        <dsp:cNvSpPr/>
      </dsp:nvSpPr>
      <dsp:spPr>
        <a:xfrm>
          <a:off x="6238591" y="0"/>
          <a:ext cx="1966668" cy="5900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11" tIns="155411" rIns="155411" bIns="1554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SAP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sp:txBody>
      <dsp:txXfrm>
        <a:off x="6238591" y="0"/>
        <a:ext cx="1966668" cy="590000"/>
      </dsp:txXfrm>
    </dsp:sp>
    <dsp:sp modelId="{C42A8BDE-B838-475D-AFDE-17B60D744AB6}">
      <dsp:nvSpPr>
        <dsp:cNvPr id="0" name=""/>
        <dsp:cNvSpPr/>
      </dsp:nvSpPr>
      <dsp:spPr>
        <a:xfrm>
          <a:off x="6223350" y="623002"/>
          <a:ext cx="1966668" cy="362114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63" tIns="194263" rIns="194263" bIns="194263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5. Teori Kritis &amp; Isu Kontemporer (Studi Budaya)
6. Teori Kritis Feminisme
7. Review Materi
8. Ujian Tengah Semester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9. Teori Kritis Multikultural
10. Isu Kontemporer PR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sp:txBody>
      <dsp:txXfrm>
        <a:off x="6223350" y="623002"/>
        <a:ext cx="1966668" cy="3621143"/>
      </dsp:txXfrm>
    </dsp:sp>
    <dsp:sp modelId="{59606EB9-9F10-4D12-A33F-A242FDCC0D0F}">
      <dsp:nvSpPr>
        <dsp:cNvPr id="0" name=""/>
        <dsp:cNvSpPr/>
      </dsp:nvSpPr>
      <dsp:spPr>
        <a:xfrm>
          <a:off x="8313049" y="0"/>
          <a:ext cx="1966668" cy="5900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11" tIns="155411" rIns="155411" bIns="1554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FF"/>
              </a:solidFill>
              <a:latin typeface="Bodoni MT Condensed" panose="02070606080606020203" pitchFamily="18" charset="77"/>
              <a:ea typeface="+mn-ea"/>
              <a:cs typeface="+mn-cs"/>
            </a:rPr>
            <a:t>SAP</a:t>
          </a:r>
          <a:endParaRPr lang="en-US" sz="2400" b="1" kern="1200" dirty="0">
            <a:solidFill>
              <a:srgbClr val="FFFFFF"/>
            </a:solidFill>
            <a:latin typeface="Bodoni MT Condensed" panose="02070606080606020203" pitchFamily="18" charset="77"/>
            <a:ea typeface="+mn-ea"/>
            <a:cs typeface="+mn-cs"/>
          </a:endParaRPr>
        </a:p>
      </dsp:txBody>
      <dsp:txXfrm>
        <a:off x="8313049" y="0"/>
        <a:ext cx="1966668" cy="590000"/>
      </dsp:txXfrm>
    </dsp:sp>
    <dsp:sp modelId="{C8429E68-36DD-4F6A-A2F4-7CCDADCEFAD1}">
      <dsp:nvSpPr>
        <dsp:cNvPr id="0" name=""/>
        <dsp:cNvSpPr/>
      </dsp:nvSpPr>
      <dsp:spPr>
        <a:xfrm>
          <a:off x="8313049" y="614342"/>
          <a:ext cx="1966668" cy="394328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rPr>
            <a:t>11. Isu Kontemporer Bidang Media
12. Isu Kontemporer Marcomm
13. Diskusi Isu Kontemporer
14. Diskusi Isu Kontemporer
15. Review Materi
16. UAS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 dirty="0">
            <a:solidFill>
              <a:schemeClr val="tx1">
                <a:lumMod val="75000"/>
                <a:lumOff val="25000"/>
              </a:schemeClr>
            </a:solidFill>
            <a:latin typeface="Avenir Next LT Pro" panose="020B0504020202020204" pitchFamily="34" charset="77"/>
          </a:endParaRPr>
        </a:p>
      </dsp:txBody>
      <dsp:txXfrm>
        <a:off x="8313049" y="614342"/>
        <a:ext cx="1966668" cy="394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F78E-73F4-E74F-8679-362EAF9D71E0}" type="datetimeFigureOut">
              <a:rPr lang="en-US" smtClean="0"/>
              <a:t>9/21/2025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F5B3-7604-9041-B751-11A08572E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9F5B3-7604-9041-B751-11A08572E7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9F5B3-7604-9041-B751-11A08572E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8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2E2D922-D22B-FE2D-233E-7C19C1063D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4781" y="2545444"/>
            <a:ext cx="3657600" cy="3657600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E9608-82F8-5A3A-8F2B-B02328A1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" y="850392"/>
            <a:ext cx="11347704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EF1E8-FA5F-A239-4078-95591368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5138928"/>
            <a:ext cx="5477256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6C6E2D-7286-A78B-3254-6E7A370C6A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6288" y="2880360"/>
            <a:ext cx="1892808" cy="2990088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FFEADD-5074-43DB-8F36-D0CB44E6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2432304"/>
            <a:ext cx="5738812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347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4C9462-DD7C-E02D-1CDD-3A9BC288BE01}"/>
              </a:ext>
            </a:extLst>
          </p:cNvPr>
          <p:cNvSpPr/>
          <p:nvPr userDrawn="1"/>
        </p:nvSpPr>
        <p:spPr>
          <a:xfrm>
            <a:off x="6095999" y="0"/>
            <a:ext cx="6096000" cy="4762500"/>
          </a:xfrm>
          <a:prstGeom prst="rect">
            <a:avLst/>
          </a:prstGeom>
          <a:solidFill>
            <a:schemeClr val="accent4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8996-D220-8B05-AE12-5AC4341B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8224" y="2002536"/>
            <a:ext cx="727862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224" y="2615184"/>
            <a:ext cx="7278624" cy="1179576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20D9-C6AF-17C8-8F32-1FEE6BFBC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8224" y="4352544"/>
            <a:ext cx="727862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8224" y="4983480"/>
            <a:ext cx="7278624" cy="1179576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B4121-C7B1-D448-DE15-4DFEA09D0655}"/>
              </a:ext>
            </a:extLst>
          </p:cNvPr>
          <p:cNvCxnSpPr>
            <a:cxnSpLocks/>
          </p:cNvCxnSpPr>
          <p:nvPr userDrawn="1"/>
        </p:nvCxnSpPr>
        <p:spPr>
          <a:xfrm>
            <a:off x="-2" y="231595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431E3-2BD2-4D62-E397-DC4A847C7F2A}"/>
              </a:ext>
            </a:extLst>
          </p:cNvPr>
          <p:cNvCxnSpPr>
            <a:cxnSpLocks/>
          </p:cNvCxnSpPr>
          <p:nvPr userDrawn="1"/>
        </p:nvCxnSpPr>
        <p:spPr>
          <a:xfrm>
            <a:off x="-2" y="465910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73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26A0C-E42F-6A2A-044B-8C817559CB87}"/>
              </a:ext>
            </a:extLst>
          </p:cNvPr>
          <p:cNvSpPr/>
          <p:nvPr userDrawn="1"/>
        </p:nvSpPr>
        <p:spPr>
          <a:xfrm>
            <a:off x="4377128" y="3560257"/>
            <a:ext cx="7814872" cy="3297743"/>
          </a:xfrm>
          <a:prstGeom prst="rect">
            <a:avLst/>
          </a:prstGeom>
          <a:solidFill>
            <a:schemeClr val="accent2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56E3D2-16B0-AFFA-51A9-B37F5830B6D9}"/>
              </a:ext>
            </a:extLst>
          </p:cNvPr>
          <p:cNvCxnSpPr>
            <a:cxnSpLocks/>
          </p:cNvCxnSpPr>
          <p:nvPr userDrawn="1"/>
        </p:nvCxnSpPr>
        <p:spPr>
          <a:xfrm>
            <a:off x="0" y="2657582"/>
            <a:ext cx="1078230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8996-D220-8B05-AE12-5AC4341B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4208" y="1929384"/>
            <a:ext cx="243230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4208" y="2926080"/>
            <a:ext cx="2569464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20D9-C6AF-17C8-8F32-1FEE6BFBC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0912" y="1929384"/>
            <a:ext cx="243230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0912" y="2926080"/>
            <a:ext cx="2569464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537EA5E-3E96-57B0-C639-22C290FCD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8472" y="1929384"/>
            <a:ext cx="243230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81D5F3B-60ED-CA80-3AE7-2EFC356E77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8472" y="2926080"/>
            <a:ext cx="2569464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22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154680"/>
            <a:ext cx="12198096" cy="170992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800" b="1" cap="all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8096" cy="1709928"/>
          </a:xfrm>
        </p:spPr>
        <p:txBody>
          <a:bodyPr>
            <a:noAutofit/>
          </a:bodyPr>
          <a:lstStyle>
            <a:lvl1pPr algn="ctr">
              <a:defRPr sz="13800" cap="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52"/>
            <a:ext cx="12198096" cy="1508760"/>
          </a:xfrm>
          <a:solidFill>
            <a:schemeClr val="accent3"/>
          </a:solidFill>
        </p:spPr>
        <p:txBody>
          <a:bodyPr lIns="877824" rIns="87782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87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6C6E2D-7286-A78B-3254-6E7A370C6A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3528" y="2532888"/>
            <a:ext cx="3730752" cy="3721608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E9608-82F8-5A3A-8F2B-B02328A1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" y="850392"/>
            <a:ext cx="11347704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EF1E8-FA5F-A239-4078-95591368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4187952"/>
            <a:ext cx="5376672" cy="1371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FFEADD-5074-43DB-8F36-D0CB44E6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2432304"/>
            <a:ext cx="5738812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43883A3-D444-AA65-322E-C4F2B6692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2704" y="3593592"/>
            <a:ext cx="3410712" cy="178308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4C9462-DD7C-E02D-1CDD-3A9BC288BE01}"/>
              </a:ext>
            </a:extLst>
          </p:cNvPr>
          <p:cNvSpPr/>
          <p:nvPr userDrawn="1"/>
        </p:nvSpPr>
        <p:spPr>
          <a:xfrm>
            <a:off x="6095999" y="0"/>
            <a:ext cx="6096000" cy="4762500"/>
          </a:xfrm>
          <a:prstGeom prst="rect">
            <a:avLst/>
          </a:prstGeom>
          <a:solidFill>
            <a:schemeClr val="accent4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224" y="1984248"/>
            <a:ext cx="7278624" cy="1810512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8224" y="4352544"/>
            <a:ext cx="7278624" cy="1810512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B4121-C7B1-D448-DE15-4DFEA09D0655}"/>
              </a:ext>
            </a:extLst>
          </p:cNvPr>
          <p:cNvCxnSpPr>
            <a:cxnSpLocks/>
          </p:cNvCxnSpPr>
          <p:nvPr userDrawn="1"/>
        </p:nvCxnSpPr>
        <p:spPr>
          <a:xfrm>
            <a:off x="-2" y="231595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431E3-2BD2-4D62-E397-DC4A847C7F2A}"/>
              </a:ext>
            </a:extLst>
          </p:cNvPr>
          <p:cNvCxnSpPr>
            <a:cxnSpLocks/>
          </p:cNvCxnSpPr>
          <p:nvPr userDrawn="1"/>
        </p:nvCxnSpPr>
        <p:spPr>
          <a:xfrm>
            <a:off x="-2" y="465910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99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FC0-622D-78DB-4C7F-A2FA024C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FF80F-DCFA-670B-579E-37B30245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5F004-91A0-6002-ADBC-13D488B3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5F8A4-5F7C-D72D-3152-E32D36CB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5242-09B4-0142-6671-8450905A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7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525B-C154-D20D-97A4-047C9CC9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B8FF-2966-C2CF-BC8F-A322410A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88CC0-E81C-D2FD-24CC-8D1179C58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7F841FD-D5EE-62EE-F649-30697BB81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533D4FA-41B7-3B85-9984-899340B9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4694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58E3-7897-8638-F0DE-3DDACC00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E7686-00A6-DD15-45FE-E6663C21E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1584-1072-B88D-B424-16D9F75AC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4020094-C16F-1070-9F84-9CBF13F85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24EA55D-AFC4-F4F2-FB5D-EB20AFEA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061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AFC17C-12A7-399B-31AC-AE7A040EBBDA}"/>
              </a:ext>
            </a:extLst>
          </p:cNvPr>
          <p:cNvSpPr/>
          <p:nvPr userDrawn="1"/>
        </p:nvSpPr>
        <p:spPr>
          <a:xfrm>
            <a:off x="9129011" y="816964"/>
            <a:ext cx="3062990" cy="6041036"/>
          </a:xfrm>
          <a:prstGeom prst="rect">
            <a:avLst/>
          </a:prstGeom>
          <a:solidFill>
            <a:schemeClr val="accent2">
              <a:lumMod val="60000"/>
              <a:lumOff val="4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76F0E-CDE4-F6FD-62E6-E202D97C9C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1312" y="2304288"/>
            <a:ext cx="3172968" cy="317296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192" y="2176272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F02BC-C132-F5F7-4A13-D0E96037F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2192" y="2914650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BE18830-001B-B82E-701F-2D308BC98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22192" y="3653028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DB0F7C2-3561-BA83-5415-4B8330C5B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2192" y="4391406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192" y="5129784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42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154680"/>
            <a:ext cx="12198096" cy="170992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8096" cy="1709928"/>
          </a:xfrm>
        </p:spPr>
        <p:txBody>
          <a:bodyPr>
            <a:noAutofit/>
          </a:bodyPr>
          <a:lstStyle>
            <a:lvl1pPr algn="ctr">
              <a:defRPr sz="13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52"/>
            <a:ext cx="12198096" cy="1508760"/>
          </a:xfrm>
          <a:solidFill>
            <a:schemeClr val="accent1"/>
          </a:solidFill>
        </p:spPr>
        <p:txBody>
          <a:bodyPr lIns="877824" rIns="87782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7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090B92F-B1E5-5257-95EF-9608691E72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7762" y="850614"/>
            <a:ext cx="3392424" cy="3392424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0590DB-1CC1-812C-5B3B-E798A1954E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31347" y="4545496"/>
            <a:ext cx="0" cy="2312504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50C0AB6-9748-6CBD-93E7-334B0BA5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" y="850392"/>
            <a:ext cx="11347704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2259711-7EFE-2148-F50E-25FD01E32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2432304"/>
            <a:ext cx="5738812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EDA27-F4C5-CD0B-F971-E7FD300C4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5138928"/>
            <a:ext cx="7123176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AAF858D-31E9-7D8F-B203-45B2703EC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86800" y="2286000"/>
            <a:ext cx="1993392" cy="316382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8054-F9DF-2FE3-0142-D4893191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5DDE-FFCC-5750-83A9-F88E2F74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947672"/>
            <a:ext cx="10296144" cy="4370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0D14-310A-2EDC-99A1-FCFA29C7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FDCA-382D-537C-5751-191D136E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0C0AB6-9748-6CBD-93E7-334B0BA5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84" y="932688"/>
            <a:ext cx="10552176" cy="4764024"/>
          </a:xfrm>
        </p:spPr>
        <p:txBody>
          <a:bodyPr anchor="ctr">
            <a:noAutofit/>
          </a:bodyPr>
          <a:lstStyle>
            <a:lvl1pPr algn="ctr">
              <a:defRPr sz="82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EDA27-F4C5-CD0B-F971-E7FD300C4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5788152"/>
            <a:ext cx="2578608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215B41-53EF-7995-A29E-CF60C8A56CEF}"/>
              </a:ext>
            </a:extLst>
          </p:cNvPr>
          <p:cNvCxnSpPr>
            <a:cxnSpLocks/>
          </p:cNvCxnSpPr>
          <p:nvPr userDrawn="1"/>
        </p:nvCxnSpPr>
        <p:spPr>
          <a:xfrm>
            <a:off x="0" y="6009861"/>
            <a:ext cx="6446922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9C915-8D4C-5E75-F776-9CD4D8D7E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143000"/>
            <a:ext cx="2752344" cy="2551176"/>
          </a:xfrm>
        </p:spPr>
        <p:txBody>
          <a:bodyPr/>
          <a:lstStyle>
            <a:lvl1pPr marL="0" indent="0" algn="ctr">
              <a:buNone/>
              <a:defRPr sz="40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095A89F-EF79-78DD-BEDC-74C21F5D5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91472" y="4745736"/>
            <a:ext cx="2752344" cy="2551176"/>
          </a:xfrm>
        </p:spPr>
        <p:txBody>
          <a:bodyPr/>
          <a:lstStyle>
            <a:lvl1pPr marL="0" indent="0" algn="ctr">
              <a:buNone/>
              <a:defRPr sz="40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71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4DD8-0FD2-091E-4A43-D5285DD8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009C9-3824-FABC-07B9-A4C9BC63627A}"/>
              </a:ext>
            </a:extLst>
          </p:cNvPr>
          <p:cNvSpPr/>
          <p:nvPr userDrawn="1"/>
        </p:nvSpPr>
        <p:spPr>
          <a:xfrm>
            <a:off x="976788" y="1933921"/>
            <a:ext cx="1959429" cy="4933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023D4-A9ED-002F-0B45-019DB4997807}"/>
              </a:ext>
            </a:extLst>
          </p:cNvPr>
          <p:cNvSpPr/>
          <p:nvPr userDrawn="1"/>
        </p:nvSpPr>
        <p:spPr>
          <a:xfrm>
            <a:off x="6394674" y="1933921"/>
            <a:ext cx="1959429" cy="4933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2C298F-D572-B084-FEE9-B3E572860979}"/>
              </a:ext>
            </a:extLst>
          </p:cNvPr>
          <p:cNvCxnSpPr>
            <a:cxnSpLocks/>
          </p:cNvCxnSpPr>
          <p:nvPr userDrawn="1"/>
        </p:nvCxnSpPr>
        <p:spPr>
          <a:xfrm>
            <a:off x="3078820" y="2982133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AC3B6-A5EE-CC6F-3D11-437B77131B2E}"/>
              </a:ext>
            </a:extLst>
          </p:cNvPr>
          <p:cNvCxnSpPr>
            <a:cxnSpLocks/>
          </p:cNvCxnSpPr>
          <p:nvPr userDrawn="1"/>
        </p:nvCxnSpPr>
        <p:spPr>
          <a:xfrm>
            <a:off x="3068653" y="5567880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AF34A-9EAC-D22C-71D6-89C99B36221A}"/>
              </a:ext>
            </a:extLst>
          </p:cNvPr>
          <p:cNvCxnSpPr>
            <a:cxnSpLocks/>
          </p:cNvCxnSpPr>
          <p:nvPr userDrawn="1"/>
        </p:nvCxnSpPr>
        <p:spPr>
          <a:xfrm>
            <a:off x="8461423" y="2982133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90D898-E343-5199-7EA3-0DE4BD9767D8}"/>
              </a:ext>
            </a:extLst>
          </p:cNvPr>
          <p:cNvCxnSpPr>
            <a:cxnSpLocks/>
          </p:cNvCxnSpPr>
          <p:nvPr userDrawn="1"/>
        </p:nvCxnSpPr>
        <p:spPr>
          <a:xfrm>
            <a:off x="8461423" y="5566074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0B5647-2B6E-CFB8-05E2-D6D583A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4248" y="2157984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909E6A2-2DD4-4F22-956D-1B5E586C4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9208" y="2157984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30630E9-C15D-F5DD-A03B-EEE67E761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83643" y="4736592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93530D4-E207-8018-C54B-C19326257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8603" y="4736592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0D0207-76F2-C0FA-F313-F5D2F8265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7016" y="2395728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4050553-7D63-5588-8C42-A3985DF29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1976" y="2395728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83E3C83-61EE-7F38-6617-297F33FDFC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57016" y="4983480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4F0C230-CEF2-4829-F9D9-4A9D8CC1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1976" y="4983480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C4BFE65-A254-A1B2-2B09-5BB8085A33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68337" y="2816352"/>
            <a:ext cx="1810512" cy="256032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0885B50-26EE-88F4-89DB-7736CBB24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1976" y="2816352"/>
            <a:ext cx="1810512" cy="256032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1CC9E02-F419-645B-186B-D3FDF688BE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68337" y="5349240"/>
            <a:ext cx="1810512" cy="365760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6BFA8DA-6AF0-61F1-45B2-1FDCC246E6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51976" y="5349240"/>
            <a:ext cx="1810512" cy="365760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7C7F2D53-0EE2-0959-BEDE-668007CB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0E7E5B21-86A3-5D02-E445-C1E91804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102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99AD27-1F9E-2F81-1D38-74CDE4087F98}"/>
              </a:ext>
            </a:extLst>
          </p:cNvPr>
          <p:cNvSpPr/>
          <p:nvPr userDrawn="1"/>
        </p:nvSpPr>
        <p:spPr>
          <a:xfrm>
            <a:off x="0" y="2632933"/>
            <a:ext cx="12205251" cy="432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54DD8-0FD2-091E-4A43-D5285DD8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0B5647-2B6E-CFB8-05E2-D6D583A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9848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909E6A2-2DD4-4F22-956D-1B5E586C4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7056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30630E9-C15D-F5DD-A03B-EEE67E761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11696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93530D4-E207-8018-C54B-C19326257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1472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0D0207-76F2-C0FA-F313-F5D2F8265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1832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4050553-7D63-5588-8C42-A3985DF29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8184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83E3C83-61EE-7F38-6617-297F33FDFC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83680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4F0C230-CEF2-4829-F9D9-4A9D8CC1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2600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C4BFE65-A254-A1B2-2B09-5BB8085A33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832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0885B50-26EE-88F4-89DB-7736CBB24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58184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1CC9E02-F419-645B-186B-D3FDF688BE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83680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6BFA8DA-6AF0-61F1-45B2-1FDCC246E6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72600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A1A3BD0B-A18A-8787-8F97-D7570F2D8E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9848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EE97C40-9EA8-1271-799B-861AADDA89C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77056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553C6EE-C9CA-36E2-FEA4-9279C954531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11696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E1E7EF7-6119-3B30-6256-741E415C098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91472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1B0A4A9F-4439-5B3D-FEA1-2EEAA3B1E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41832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5D11883B-FD87-FA9B-714F-5F02AE0291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58184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AFF5E4-27E8-EB92-B33F-CD49000CAB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83680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DD26773-1C83-BF12-BAA8-AEC17A8B52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72600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504DD6A5-3D1E-AB04-C217-0F9ABAA852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1832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2860D1AB-1DEE-EA78-C939-96F7962D258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58184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6FAB9C9-9535-D927-5ED4-2A2039CD63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83680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27B80C8A-FB49-A852-F6DE-5C2A1223F2E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72600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4BBA69-4DC3-B6B5-F4C1-6B25DDED5A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2739" y="1949428"/>
            <a:ext cx="685800" cy="3240088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3CF3E7-06EB-A521-4C56-E4CA3DD2B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4488" y="1949450"/>
            <a:ext cx="685800" cy="324008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9BFAC58-F350-7AB0-04A2-D1284CA80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9008" y="1949428"/>
            <a:ext cx="685800" cy="3240088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7F9C969-6E6E-F416-8977-083F8F482F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8664" y="1949428"/>
            <a:ext cx="685800" cy="3240088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5B06717-E8CC-113A-852F-ABF4C69524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36608" y="1949428"/>
            <a:ext cx="685800" cy="3240088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14789EF-5CDE-6313-24AA-19D63DBA22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6200000">
            <a:off x="676656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5183E19-6396-BC37-585D-3459E5A6F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6200000">
            <a:off x="2523744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93298C-7BDF-4FEB-9D50-9A70106605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16200000">
            <a:off x="4389120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205F30-117C-F9B2-1DF1-4D808D72F0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16200000">
            <a:off x="8046720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540A601-AB84-B187-127D-635BEAC7D2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 rot="16200000">
            <a:off x="6199632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9FB08DE-7839-B706-A263-C826C48159C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15750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93934A6-FE95-C496-F14E-85DA799206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52969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C30B205-E799-B533-0710-85E8A6AED6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90188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AFE0358-280A-EB8E-E2C5-932F3BD9FE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27407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7337DF9-BEE0-9960-3F78-987551585C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564624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474658-A5AD-9D5A-7FD0-7082AC30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3013595B-EBCE-B1FB-3943-6DD82772C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9398F5FD-521F-F335-268A-7300D928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978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1206C-54A4-0DD2-0DA0-0828D48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9B531-1C66-2F6C-4232-5ADD330DF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4FE0-ADDF-F3C6-AEAB-A27E120C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369" y="6428281"/>
            <a:ext cx="402336" cy="28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10315-F2E5-50AA-6E01-B56CA2A14274}"/>
              </a:ext>
            </a:extLst>
          </p:cNvPr>
          <p:cNvCxnSpPr>
            <a:cxnSpLocks/>
          </p:cNvCxnSpPr>
          <p:nvPr userDrawn="1"/>
        </p:nvCxnSpPr>
        <p:spPr>
          <a:xfrm>
            <a:off x="334058" y="1754908"/>
            <a:ext cx="0" cy="4562299"/>
          </a:xfrm>
          <a:prstGeom prst="line">
            <a:avLst/>
          </a:prstGeom>
          <a:ln w="12700" cap="sq" cmpd="sng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CE6DBE-1597-24EC-79C6-1B2879B16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5795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1" r:id="rId4"/>
    <p:sldLayoutId id="2147483650" r:id="rId5"/>
    <p:sldLayoutId id="2147483663" r:id="rId6"/>
    <p:sldLayoutId id="2147483664" r:id="rId7"/>
    <p:sldLayoutId id="2147483665" r:id="rId8"/>
    <p:sldLayoutId id="2147483666" r:id="rId9"/>
    <p:sldLayoutId id="2147483653" r:id="rId10"/>
    <p:sldLayoutId id="2147483667" r:id="rId11"/>
    <p:sldLayoutId id="2147483668" r:id="rId12"/>
    <p:sldLayoutId id="2147483669" r:id="rId13"/>
    <p:sldLayoutId id="2147483670" r:id="rId14"/>
    <p:sldLayoutId id="2147483654" r:id="rId15"/>
    <p:sldLayoutId id="2147483655" r:id="rId16"/>
    <p:sldLayoutId id="2147483656" r:id="rId17"/>
    <p:sldLayoutId id="214748365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maieslapalma.blogspot.com/p/generos-periodistico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312D-9F8D-45AE-D652-54AF78669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Media massa dan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924B5-15AC-3D2D-8B36-0947D8BE6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Aden Hidayat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5452AA9-0944-5B3B-51AA-B3C68D707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7200"/>
              <a:t>Isu kontemporer</a:t>
            </a:r>
            <a:endParaRPr lang="en-US" sz="7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105C76-333F-CECF-8C54-AFF8F7E4B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401233"/>
            <a:ext cx="7253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F6F10B2-177A-0F59-A620-B8B0DB3D93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9960" r="9960"/>
          <a:stretch>
            <a:fillRect/>
          </a:stretch>
        </p:blipFill>
        <p:spPr>
          <a:xfrm>
            <a:off x="9204960" y="2212848"/>
            <a:ext cx="2987040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7D39DC-272E-A812-D509-40ABCF63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207" y="2593848"/>
            <a:ext cx="195175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9E7504-A822-8D32-FB21-6E5C86630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THANK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66225-7300-EC8A-12B0-C29B3D598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sz="13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YOU</a:t>
            </a:r>
            <a:endParaRPr lang="en-US" sz="11500" b="1" i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77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500F29-FD47-8A47-7330-3D43A023F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Aden Hidayat, S.Sos., M.Si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endParaRPr>
          </a:p>
          <a:p>
            <a:pPr algn="l"/>
            <a:r>
              <a:rPr lang="en-US">
                <a:latin typeface="Avenir Next LT Pro" panose="020B0504020202020204" pitchFamily="34" charset="77"/>
              </a:rPr>
              <a:t>Aden.hidayat33@gmail.com</a:t>
            </a:r>
            <a:endParaRPr lang="en-US" dirty="0">
              <a:latin typeface="Avenir Next LT Pro" panose="020B0504020202020204" pitchFamily="34" charset="77"/>
            </a:endParaRPr>
          </a:p>
        </p:txBody>
      </p:sp>
      <p:pic>
        <p:nvPicPr>
          <p:cNvPr id="8" name="Picture Placeholder 7" descr="Light reflection on water">
            <a:extLst>
              <a:ext uri="{FF2B5EF4-FFF2-40B4-BE49-F238E27FC236}">
                <a16:creationId xmlns:a16="http://schemas.microsoft.com/office/drawing/2014/main" id="{38B6D85B-92FB-EE63-76D0-30C6568EC3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0" b="240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08A721-3F05-2984-FC02-8CE14FFF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84166" y="0"/>
            <a:ext cx="0" cy="411480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9579D6-E0CD-DCC3-98B5-A4649A6B53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642" r="1664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2947-A8EE-B17B-3646-1E07A83C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200" b="1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Agenda Satu Semester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25B83-375B-6FF1-962F-8D6730F75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192" y="2176272"/>
            <a:ext cx="4178808" cy="466344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kontrak kuliah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  <a:cs typeface="Posterama" panose="020B0504020200020000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5DDC4-4B1B-573D-4C74-3F61A7A26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Tugas dan kuis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  <a:cs typeface="Posterama" panose="020B0504020200020000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953859-9A3D-FCA7-B80C-12C4F9C80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Keaktifan di kelas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  <a:cs typeface="Posterama" panose="020B0504020200020000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C8CAC3-F973-5810-1745-31FDEA9AE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uts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  <a:cs typeface="Posterama" panose="020B0504020200020000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4F8D3C-A35C-6050-5BA1-A457850BD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uas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E9A27-A8DD-BBED-EE1A-1868BC9B1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05687"/>
            <a:ext cx="33428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1DD56-9C52-AF32-9ACC-20A073A91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145178"/>
            <a:ext cx="33428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1A53C-BA63-8898-3711-64A91D0EA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884364"/>
            <a:ext cx="33428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28DFF9-2FD8-6E90-9A7F-88DC69943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623550"/>
            <a:ext cx="33428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F6878-7B84-0FFE-4DE0-443F4224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360759"/>
            <a:ext cx="33428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6604D-000E-22C8-24D5-252D34A3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488E50A-6024-E606-567A-C84456CFB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8ECE3DF-6DA5-6CE4-6892-07FF17C41F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" b="25"/>
          <a:stretch>
            <a:fillRect/>
          </a:stretch>
        </p:blipFill>
        <p:spPr>
          <a:xfrm>
            <a:off x="7751064" y="2212848"/>
            <a:ext cx="3172968" cy="3172968"/>
          </a:xfrm>
        </p:spPr>
      </p:pic>
    </p:spTree>
    <p:extLst>
      <p:ext uri="{BB962C8B-B14F-4D97-AF65-F5344CB8AC3E}">
        <p14:creationId xmlns:p14="http://schemas.microsoft.com/office/powerpoint/2010/main" val="10262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8284A0-26F1-3BE2-A26F-1A23C42AD1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INTRODUCTION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878B2-B388-D02B-96F8-A8F92CBD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F4507-43F2-CA5E-E122-7C096CEE2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77"/>
              </a:rPr>
              <a:t>Albert Einstein (1879–1955) – “Belajarlah dari hari kemarin, hiduplah untuk hari ini, berharaplah untuk hari esok. Hal yang terpenting adalah jangan berhenti bertanya.”</a:t>
            </a: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➡ Pesan: Rasa ingin tahu adalah motor utama pembelajaran.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E8602-2DDC-C449-AC08-A1600458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8BA28-85D7-DA88-6312-E1E1C423D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270A-0A7B-171E-3A2A-BD5707134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curriculum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B61190-0BCB-DB29-8BC9-44077AE41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3886200"/>
            <a:ext cx="7630190" cy="2667000"/>
          </a:xfrm>
        </p:spPr>
        <p:txBody>
          <a:bodyPr/>
          <a:lstStyle/>
          <a:p>
            <a:r>
              <a:rPr lang="en-US"/>
              <a:t>S-1 Komuniksi Jurnalistik Universitas Bung Karno Jakarta</a:t>
            </a:r>
          </a:p>
          <a:p>
            <a:r>
              <a:rPr lang="en-US"/>
              <a:t>S-2 Media Dan Komunikasi Politik Universitas Mercu Buana Jakarta</a:t>
            </a:r>
          </a:p>
          <a:p>
            <a:r>
              <a:rPr lang="en-US"/>
              <a:t>Produser tvOne Jakarta</a:t>
            </a:r>
          </a:p>
          <a:p>
            <a:r>
              <a:rPr lang="en-US"/>
              <a:t>Pengalaman Mengajar:  UMB, UBK, USNI, UBK, Universitas BSI, IBN, Kalbis Institute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B2976-644B-FCC8-CD6B-ECF158E99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vitae</a:t>
            </a:r>
            <a:endParaRPr lang="en-US" dirty="0"/>
          </a:p>
        </p:txBody>
      </p:sp>
      <p:pic>
        <p:nvPicPr>
          <p:cNvPr id="16" name="Picture Placeholder 15" descr="Circular benches in a stadium">
            <a:extLst>
              <a:ext uri="{FF2B5EF4-FFF2-40B4-BE49-F238E27FC236}">
                <a16:creationId xmlns:a16="http://schemas.microsoft.com/office/drawing/2014/main" id="{C6D5F393-D6AB-3788-5738-895762E74C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90" r="9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EF5B78B-696F-3CD6-EA25-A8988C7285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5080" r="15080"/>
          <a:stretch>
            <a:fillRect/>
          </a:stretch>
        </p:blipFill>
        <p:spPr>
          <a:xfrm>
            <a:off x="8321040" y="2234295"/>
            <a:ext cx="2103120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8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41F7-B3BD-2098-9E35-C5CBD883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0"/>
            <a:ext cx="10936224" cy="1325563"/>
          </a:xfrm>
        </p:spPr>
        <p:txBody>
          <a:bodyPr/>
          <a:lstStyle/>
          <a:p>
            <a:r>
              <a:rPr lang="en-US">
                <a:latin typeface="Bodoni MT Condensed" panose="02070606080606020203" pitchFamily="18" charset="77"/>
              </a:rPr>
              <a:t>GOALS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BC180-DD7A-DC0A-BC2B-D887B3E0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C1825-119E-D8B7-C6E3-8AC67D5F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A6D4A7-45A8-0088-814F-197736A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407408"/>
            <a:ext cx="10296144" cy="4453128"/>
          </a:xfrm>
        </p:spPr>
        <p:txBody>
          <a:bodyPr/>
          <a:lstStyle/>
          <a:p>
            <a:pPr marL="0" indent="0">
              <a:buNone/>
            </a:pPr>
            <a:r>
              <a:rPr lang="en-ID" sz="2400"/>
              <a:t>Tujuan Mempelajari Media Massa</a:t>
            </a:r>
          </a:p>
          <a:p>
            <a:pPr marL="457200" indent="-457200">
              <a:buAutoNum type="arabicPeriod"/>
            </a:pPr>
            <a:r>
              <a:rPr lang="en-ID" sz="2400"/>
              <a:t>Memahami peran media – Mengetahui bagaimana media membentuk opini publik, menyebarkan informasi, dan memengaruhi perilaku masyarakat.</a:t>
            </a:r>
          </a:p>
          <a:p>
            <a:pPr marL="457200" indent="-457200">
              <a:buAutoNum type="arabicPeriod"/>
            </a:pPr>
            <a:r>
              <a:rPr lang="en-ID" sz="2400"/>
              <a:t>Mengembangkan literasi media – Mampu memilah informasi, mengenali bias, dan menganalisis pesan yang disampaikan media.</a:t>
            </a:r>
          </a:p>
          <a:p>
            <a:pPr marL="457200" indent="-457200">
              <a:buAutoNum type="arabicPeriod"/>
            </a:pPr>
            <a:r>
              <a:rPr lang="en-ID" sz="2400"/>
              <a:t>Menguasai keterampilan komunikasi – Belajar teknik penyampaian pesan yang efektif melalui berbagai platform media.</a:t>
            </a:r>
          </a:p>
          <a:p>
            <a:pPr marL="457200" indent="-457200">
              <a:buAutoNum type="arabicPeriod"/>
            </a:pPr>
            <a:r>
              <a:rPr lang="en-ID" sz="2400"/>
              <a:t>Mengkritisi dampak media – Mengevaluasi efek sosial, budaya, dan politik dari pemberitaan atau tayangan media.</a:t>
            </a:r>
          </a:p>
          <a:p>
            <a:pPr marL="457200" indent="-457200">
              <a:buAutoNum type="arabicPeriod"/>
            </a:pPr>
            <a:r>
              <a:rPr lang="en-ID" sz="2400"/>
              <a:t>Menyiapkan karier di bidang komunikasi – Memberi landasan pengetahuan untuk profesi jurnalis, humas, penyiar, atau analis media.</a:t>
            </a:r>
          </a:p>
        </p:txBody>
      </p:sp>
    </p:spTree>
    <p:extLst>
      <p:ext uri="{BB962C8B-B14F-4D97-AF65-F5344CB8AC3E}">
        <p14:creationId xmlns:p14="http://schemas.microsoft.com/office/powerpoint/2010/main" val="224488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1167-A015-14F3-0E66-61289B85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0"/>
            <a:ext cx="10936224" cy="1325563"/>
          </a:xfrm>
        </p:spPr>
        <p:txBody>
          <a:bodyPr/>
          <a:lstStyle/>
          <a:p>
            <a:r>
              <a:rPr lang="en-US">
                <a:latin typeface="Bodoni MT Condensed" panose="02070606080606020203" pitchFamily="18" charset="77"/>
              </a:rPr>
              <a:t>GOALS</a:t>
            </a:r>
            <a:endParaRPr lang="en-US" sz="82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34493-432C-7B61-401E-F8D45663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15FFF-D345-3845-FE27-1023E944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7D9ABB-FC36-0D01-3990-A1F06B386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28" y="1441334"/>
            <a:ext cx="10296144" cy="4986947"/>
          </a:xfrm>
        </p:spPr>
        <p:txBody>
          <a:bodyPr/>
          <a:lstStyle/>
          <a:p>
            <a:pPr marL="0" indent="0">
              <a:buNone/>
            </a:pPr>
            <a:r>
              <a:rPr lang="en-ID" sz="2400"/>
              <a:t>Tujuan Mempelajari Isu Kontemporer</a:t>
            </a:r>
          </a:p>
          <a:p>
            <a:pPr marL="514350" indent="-514350">
              <a:buAutoNum type="arabicPeriod"/>
            </a:pPr>
            <a:r>
              <a:rPr lang="en-ID" sz="2400"/>
              <a:t>Mengetahui permasalahan terkini – Memahami isu-isu aktual yang relevan secara lokal, nasional, dan global.</a:t>
            </a:r>
          </a:p>
          <a:p>
            <a:pPr marL="514350" indent="-514350">
              <a:buAutoNum type="arabicPeriod"/>
            </a:pPr>
            <a:r>
              <a:rPr lang="en-ID" sz="2400"/>
              <a:t>Meningkatkan kemampuan berpikir kritis – Mendorong analisis mendalam terhadap masalah modern dan mencari solusi.</a:t>
            </a:r>
          </a:p>
          <a:p>
            <a:pPr marL="514350" indent="-514350">
              <a:buAutoNum type="arabicPeriod"/>
            </a:pPr>
            <a:r>
              <a:rPr lang="en-ID" sz="2400"/>
              <a:t>Mengasah empati dan kesadaran sosial – Memperluas perspektif terhadap berbagai kelompok dan nilai-nilai yang beragam.</a:t>
            </a:r>
          </a:p>
          <a:p>
            <a:pPr marL="514350" indent="-514350">
              <a:buAutoNum type="arabicPeriod"/>
            </a:pPr>
            <a:r>
              <a:rPr lang="en-ID" sz="2400"/>
              <a:t>Mempersiapkan partisipasi aktif dalam masyarakat – Mendorong keterlibatan sebagai warga negara yang bertanggung jawab dan adaptif.</a:t>
            </a:r>
          </a:p>
          <a:p>
            <a:pPr marL="514350" indent="-514350">
              <a:buAutoNum type="arabicPeriod"/>
            </a:pPr>
            <a:r>
              <a:rPr lang="en-ID" sz="2400"/>
              <a:t>Membangun dasar penelitian dan diskusi akademik – Menjadi pijakan untuk kajian ilmiah, debat, atau penyusunan kebijakan.</a:t>
            </a:r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72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F9CB-8035-25C8-8AE0-6C1FE1D67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Success is the sum of small efforts - repeated day in </a:t>
            </a:r>
            <a:br>
              <a:rPr lang="en-US" sz="8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</a:br>
            <a:r>
              <a:rPr lang="en-US" sz="8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and day out.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97D34-6693-FC4F-F19B-0635FD9B9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Robert Collier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23D32-50D6-1293-3BD0-74080CEA3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FD7C4-D5E8-E837-9F9E-7BF2AEB6B6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76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52AF-76FA-4A58-FA92-4EFA918B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latin typeface="Bodoni MT Condensed" panose="02070606080606020203" pitchFamily="18" charset="77"/>
              </a:rPr>
              <a:t>PENJELASAN PERKUALIAH</a:t>
            </a:r>
            <a:endParaRPr lang="en-US" sz="6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46F4C-52A5-B85C-F425-92FB539C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9F181-21FC-EE62-3B2C-7E57458B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Content Placeholder 3" descr="Horizontal Action List SmartArt graphic">
            <a:extLst>
              <a:ext uri="{FF2B5EF4-FFF2-40B4-BE49-F238E27FC236}">
                <a16:creationId xmlns:a16="http://schemas.microsoft.com/office/drawing/2014/main" id="{E1E34263-CC5A-1D77-34DE-4C612F003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692764"/>
              </p:ext>
            </p:extLst>
          </p:nvPr>
        </p:nvGraphicFramePr>
        <p:xfrm>
          <a:off x="969963" y="1947862"/>
          <a:ext cx="10294937" cy="491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0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C3144-3F92-12F3-FE8C-028E8EB171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accent4">
                    <a:lumMod val="75000"/>
                  </a:schemeClr>
                </a:solidFill>
                <a:latin typeface="Bodoni MT Condensed" panose="02070606080606020203" pitchFamily="18" charset="77"/>
              </a:rPr>
              <a:t>SUMMARY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F0631-990B-017C-AD3F-BB241532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accent4">
                    <a:lumMod val="75000"/>
                  </a:schemeClr>
                </a:solidFill>
                <a:latin typeface="Bodoni MT Condensed" panose="02070606080606020203" pitchFamily="18" charset="77"/>
              </a:rPr>
              <a:t>SUMMARY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17D85-16DB-4D91-5D38-795163E5A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77"/>
              </a:rPr>
              <a:t>Imam Syafi’i (767–820 M) – “Siapa yang tidak mau menanggung lelahnya belajar, ia akan menanggung perihnya kebodohan.”</a:t>
            </a:r>
          </a:p>
          <a:p>
            <a:r>
              <a:rPr lang="en-US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77"/>
              </a:rPr>
              <a:t>➡ Pesan: Kesungguhan belajar membawa kebijaksanaan, sementara kemalasan berakibat buruk.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FE26-D488-1F2B-D432-00FD6B33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3AA5-C126-DFD3-EA44-A4744DDD5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1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1">
      <a:dk1>
        <a:srgbClr val="010101"/>
      </a:dk1>
      <a:lt1>
        <a:srgbClr val="FFFFFF"/>
      </a:lt1>
      <a:dk2>
        <a:srgbClr val="F9987F"/>
      </a:dk2>
      <a:lt2>
        <a:srgbClr val="E6E3E5"/>
      </a:lt2>
      <a:accent1>
        <a:srgbClr val="E4E1DB"/>
      </a:accent1>
      <a:accent2>
        <a:srgbClr val="C08D80"/>
      </a:accent2>
      <a:accent3>
        <a:srgbClr val="D3B9AA"/>
      </a:accent3>
      <a:accent4>
        <a:srgbClr val="C17250"/>
      </a:accent4>
      <a:accent5>
        <a:srgbClr val="6F4838"/>
      </a:accent5>
      <a:accent6>
        <a:srgbClr val="9F5700"/>
      </a:accent6>
      <a:hlink>
        <a:srgbClr val="9F5700"/>
      </a:hlink>
      <a:folHlink>
        <a:srgbClr val="BF8C7F"/>
      </a:folHlink>
    </a:clrScheme>
    <a:fontScheme name="Custom 42">
      <a:majorFont>
        <a:latin typeface="Bodoni MT Condense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_Design_Win32_SW_v9" id="{B31121F0-6D27-4AAB-94CF-F08E12A82DBD}" vid="{623FCD0B-812B-4150-A7A9-25F127C3B2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8593D3-5F6A-473B-90A5-E85AA18D3FD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031BF25-C44E-4E7A-A96E-EE412534B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1E8E1-A7FF-4FA8-9FDD-43EA268B0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Headlines design</Template>
  <TotalTime>87</TotalTime>
  <Words>539</Words>
  <Application>Microsoft Office PowerPoint</Application>
  <PresentationFormat>Widescreen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Bodoni MT Condensed</vt:lpstr>
      <vt:lpstr>Calibri</vt:lpstr>
      <vt:lpstr>Office Theme</vt:lpstr>
      <vt:lpstr>Media massa dan </vt:lpstr>
      <vt:lpstr>Agenda Satu Semester</vt:lpstr>
      <vt:lpstr>INTRODUCTION</vt:lpstr>
      <vt:lpstr>curriculum</vt:lpstr>
      <vt:lpstr>GOALS</vt:lpstr>
      <vt:lpstr>GOALS</vt:lpstr>
      <vt:lpstr>Success is the sum of small efforts - repeated day in  and day out.</vt:lpstr>
      <vt:lpstr>PENJELASAN PERKUALIAH</vt:lpstr>
      <vt:lpstr>SUMMARY</vt:lpstr>
      <vt:lpstr>THANK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1</cp:revision>
  <dcterms:created xsi:type="dcterms:W3CDTF">2025-09-20T23:37:01Z</dcterms:created>
  <dcterms:modified xsi:type="dcterms:W3CDTF">2025-09-21T01:04:17Z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